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D1DA88-4189-4D3D-B7F5-D85C4F345421}">
  <a:tblStyle styleId="{1FD1DA88-4189-4D3D-B7F5-D85C4F345421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67401c25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67401c25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67401c25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67401c25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681b357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681b357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681b357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681b357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681b357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681b357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81b3573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681b3573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681b3573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681b3573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67401c25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67401c25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67401c25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67401c25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s-MX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s-MX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16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6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16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C2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s-MX" dirty="0"/>
              <a:t>Migración en la nube para empresa e-</a:t>
            </a:r>
            <a:r>
              <a:rPr lang="es-MX" dirty="0" err="1"/>
              <a:t>commerce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/>
              <a:t>Plan de implementación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685800" y="2435925"/>
            <a:ext cx="6147000" cy="378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>
                <a:latin typeface="Montserrat"/>
                <a:ea typeface="Montserrat"/>
                <a:cs typeface="Montserrat"/>
                <a:sym typeface="Montserrat"/>
              </a:rPr>
              <a:t>Fase 3: Migración (Mes 5)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1. Migración Controlada de Aplicaciones y Servicios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2. Sincronización de Datos y Validación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3. Optimización de Desempeño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975" y="4523257"/>
            <a:ext cx="6060524" cy="16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/>
              <a:t>Plan de implementación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685800" y="2591425"/>
            <a:ext cx="5672100" cy="40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>
                <a:latin typeface="Montserrat"/>
                <a:ea typeface="Montserrat"/>
                <a:cs typeface="Montserrat"/>
                <a:sym typeface="Montserrat"/>
              </a:rPr>
              <a:t>Fase 4: Operación y Optimización (Mes 6)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1. Gestión Continua y Monitoreo: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2. Optimización de Costos y Recursos: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 b="1">
                <a:latin typeface="Montserrat"/>
                <a:ea typeface="Montserrat"/>
                <a:cs typeface="Montserrat"/>
                <a:sym typeface="Montserrat"/>
              </a:rPr>
              <a:t>3. Capacitación y Documentación: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894" y="2591425"/>
            <a:ext cx="5518475" cy="2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803250" y="139225"/>
            <a:ext cx="105855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Costo de AWS = 19,606.20 USD ANUALES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3457"/>
            <a:ext cx="12192001" cy="57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25425" y="313850"/>
            <a:ext cx="105855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Costo de AWS = 19,606.20 USD ANUALES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1790"/>
            <a:ext cx="12192001" cy="471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Servicios AWS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1"/>
          </p:nvPr>
        </p:nvSpPr>
        <p:spPr>
          <a:xfrm>
            <a:off x="685800" y="2194550"/>
            <a:ext cx="10820400" cy="365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EC2: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Son servidores para autenticación, análisis y tienda en línea. Ajustará automáticamente la capacidad según la demanda.  = 81.47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Elastic Load Balancing: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Se configurará para distribuir automáticamente el tráfico entre las instancias auto escalables, para así controlar de manera eficiente el tráfico. = 22.87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RDS para MySQL: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Se migrará la BD a RDS con una configuración multi-AZ para garantizar la alta disponibilidad y automatización de tareas como backups y actualizaciones. Tendrán Réplicas. = 102.68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S3: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Almacenamiento primario para archivos y backups. Se utilizará S3 Standard para datos críticos y S3 Infrequent Access para backups. = 2.44 USD por mes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CloudFront: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Utilizado como CDN para distribuir contenido estático globalmente, mejorando la latencia y experiencia del usuario en la tienda en línea. =21.76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Lambda: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Ejecuta funciones específicas sin necesidad de gestionar servidores. El modelo de pago está basado en pago por uso. = 75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Servicios AWS</a:t>
            </a:r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body" idx="1"/>
          </p:nvPr>
        </p:nvSpPr>
        <p:spPr>
          <a:xfrm>
            <a:off x="685800" y="2194550"/>
            <a:ext cx="10820400" cy="365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IAM: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Gestionará roles y permisos, asegurando que se controle el acceso a los recursos. No tiene costos adicionales. = 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Key Management Service (KMS):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Proporciona cifrado de datos en reposo y en tránsito. El costo se basa en pago por uso. = 36.00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Cognito y AWS IAM: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Cognito autentica usuarios finales en la tienda en línea con modelo de pago por usuario activo. = 17.22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Cumplimiento con GDPR: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Utiliza servicios como Amazon S3 y RDS con cifrado para proteger datos personales. Implemente mecanismos de transferencia adecuados para datos fuera de la UE.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Cumplimiento con PCI-DSS: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 Protege datos de tarjetas de crédito con cifrado en Amazon RDS y controla el acceso mediante VPC.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VPC: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Provee una red segura y aislada que abarca múltiples subredes públicas y privadas en dos Zonas de Disponibilidad (us-east-1). = 36.50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Servicios AWS</a:t>
            </a: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685800" y="2194550"/>
            <a:ext cx="10820400" cy="365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Amazon Route 53: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Gestiona los servicios DNS para asegurar la alta disponibilidad y enrutamiento eficiente. Opera bajo modelo de pago por uso. = 27.90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CloudWatch: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Proporciona monitoreo, métricas y alertas para todos los recursos y aplicaciones. = 15.00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Cost Explorer: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Analiza costos y uso de la configuración de alertas para controlar gastos. = 10.01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AWS Budget: </a:t>
            </a: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Configura presupuestos en AWS Budget para recibir notificaciones si los gastos se acercan a los límites establecidos. = 15.00 USD por mes.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TOTAL MENSUAL: 1,633.85 USD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s-MX" sz="1600">
                <a:latin typeface="Montserrat"/>
                <a:ea typeface="Montserrat"/>
                <a:cs typeface="Montserrat"/>
                <a:sym typeface="Montserrat"/>
              </a:rPr>
              <a:t>TOTAL ANUAL: 19,606.20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685800" y="2364573"/>
            <a:ext cx="4124395" cy="38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Ingresos Anuales: </a:t>
            </a:r>
            <a:r>
              <a:rPr lang="es-MX" sz="1600" b="1"/>
              <a:t>$50 millones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Número de Empleados: </a:t>
            </a:r>
            <a:r>
              <a:rPr lang="es-MX" sz="1600" b="1"/>
              <a:t>200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Clientes Activos: </a:t>
            </a:r>
            <a:r>
              <a:rPr lang="es-MX" sz="1600" b="1"/>
              <a:t>500,000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Volumen de Transacciones Mensuales: </a:t>
            </a:r>
            <a:r>
              <a:rPr lang="es-MX" sz="1600" b="1"/>
              <a:t>1 millón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Presupuesto para la Migración: </a:t>
            </a:r>
            <a:r>
              <a:rPr lang="es-MX" sz="1600" b="1"/>
              <a:t>$500,000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Duración del Proyecto: </a:t>
            </a:r>
            <a:r>
              <a:rPr lang="es-MX" sz="1600" b="1"/>
              <a:t>6 meses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Sistemas a migrar: Plataforma de comercio electrónico, sistema de gestión de inventarios, base de datos de clientes, sistemas de analítica y reporting.</a:t>
            </a:r>
            <a:endParaRPr/>
          </a:p>
        </p:txBody>
      </p:sp>
      <p:pic>
        <p:nvPicPr>
          <p:cNvPr id="152" name="Google Shape;152;p20" descr="Cloud Computing: características y funcionamiento - EALDE"/>
          <p:cNvPicPr preferRelativeResize="0"/>
          <p:nvPr/>
        </p:nvPicPr>
        <p:blipFill rotWithShape="1">
          <a:blip r:embed="rId3">
            <a:alphaModFix/>
          </a:blip>
          <a:srcRect l="28944" r="27385" b="1"/>
          <a:stretch/>
        </p:blipFill>
        <p:spPr>
          <a:xfrm>
            <a:off x="5349607" y="746125"/>
            <a:ext cx="3314451" cy="3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685800" y="1542000"/>
            <a:ext cx="4124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s-MX" sz="3200"/>
              <a:t>SITUACIÓN ACTUAL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10800000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p20" descr="estadísticas - S.E.F.O."/>
          <p:cNvPicPr preferRelativeResize="0"/>
          <p:nvPr/>
        </p:nvPicPr>
        <p:blipFill rotWithShape="1">
          <a:blip r:embed="rId5">
            <a:alphaModFix/>
          </a:blip>
          <a:srcRect l="20630" r="28445"/>
          <a:stretch/>
        </p:blipFill>
        <p:spPr>
          <a:xfrm>
            <a:off x="8810817" y="2822889"/>
            <a:ext cx="2695383" cy="353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s-MX" sz="3200"/>
              <a:t>INFRAESTRUCTURA ACTUAL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561150" y="2364573"/>
            <a:ext cx="3977700" cy="3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Servidores: </a:t>
            </a:r>
            <a:r>
              <a:rPr lang="es-MX" sz="1600" b="1"/>
              <a:t>50 servidores </a:t>
            </a:r>
            <a:r>
              <a:rPr lang="es-MX" sz="1600"/>
              <a:t>físicos con capacidad limitada.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Almacenamiento: </a:t>
            </a:r>
            <a:r>
              <a:rPr lang="es-MX" sz="1600" b="1"/>
              <a:t>100 TB </a:t>
            </a:r>
            <a:r>
              <a:rPr lang="es-MX" sz="1600"/>
              <a:t>en almacenamiento NAS.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Redes: Infraestructura de red local con capacidad de 10 Gbps.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/>
              <a:t>Seguridad: </a:t>
            </a:r>
            <a:r>
              <a:rPr lang="es-MX" sz="1600" b="1"/>
              <a:t>Firewalls </a:t>
            </a:r>
            <a:r>
              <a:rPr lang="es-MX" sz="1600"/>
              <a:t>y sistemas de detección de intrusos gestionados internamente.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l="4048" r="5218" b="1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EVALUANDO INFRAESTRUCTURA ACTUAL</a:t>
            </a:r>
            <a:endParaRPr/>
          </a:p>
        </p:txBody>
      </p:sp>
      <p:graphicFrame>
        <p:nvGraphicFramePr>
          <p:cNvPr id="172" name="Google Shape;172;p22"/>
          <p:cNvGraphicFramePr/>
          <p:nvPr/>
        </p:nvGraphicFramePr>
        <p:xfrm>
          <a:off x="487217" y="1621250"/>
          <a:ext cx="3000000" cy="3000000"/>
        </p:xfrm>
        <a:graphic>
          <a:graphicData uri="http://schemas.openxmlformats.org/drawingml/2006/table">
            <a:tbl>
              <a:tblPr firstRow="1" firstCol="1" lastRow="1" lastCol="1" bandRow="1">
                <a:noFill/>
                <a:tableStyleId>{1FD1DA88-4189-4D3D-B7F5-D85C4F345421}</a:tableStyleId>
              </a:tblPr>
              <a:tblGrid>
                <a:gridCol w="54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No.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Concepto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Descripción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Rango de precios (MXN)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1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Actualizaciones de Hardware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Más discos, mejores procesadores, memoria RAM, etc.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$170,000 - $850,000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2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Licencias de Sistema Operativo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 del windows server, Red Hat Enterprise o parecidos.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$300,000 - $500,000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3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Licencias de Virtualización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Máquinas virtuales dentro de los servidores.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$400,000 - $1,000,000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4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Consumo de Energía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Electricidad.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$357,000 - $714,000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5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Costo de Refrigeración: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Enfriamiento.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$357,000 - $714,000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6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Administradores de Sistemas y Soporte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Personal de IT, este varía mucho dependiendo de sus salarios.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$1,190,000 - $5,100,000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7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Costo de Espacio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Ocupa espacio físico en las HQ.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$34,000 - $425,000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8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Mantenimiento del Data Center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Mantenimiento del centro de datos.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$85,000 - $340,000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075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TOTAL</a:t>
                      </a:r>
                      <a:endParaRPr/>
                    </a:p>
                  </a:txBody>
                  <a:tcPr marL="59050" marR="59050" marT="59050" marB="590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/>
                        <a:t>$2,893,000 - $9,643,000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3" name="Google Shape;173;p22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22" descr="Ingeniero/Ingeniera de Sistemas | No se que estudi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810" y="2466976"/>
            <a:ext cx="2463079" cy="164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 descr="Windows Server 2022 | Microsof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2762" y="2707304"/>
            <a:ext cx="2011157" cy="152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9810" y="4293897"/>
            <a:ext cx="2232170" cy="13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 descr="Científicos crean nueva tecnología de refrigeración | ACR Latinoaméric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30891" y="4778680"/>
            <a:ext cx="2153028" cy="107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6770802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s-MX" sz="1500"/>
              <a:t>La estrategia seleccionada es una combinación de </a:t>
            </a:r>
            <a:r>
              <a:rPr lang="es-MX" sz="1500" b="1"/>
              <a:t>"lift-and-shift</a:t>
            </a:r>
            <a:r>
              <a:rPr lang="es-MX" sz="1500"/>
              <a:t>" y </a:t>
            </a:r>
            <a:r>
              <a:rPr lang="es-MX" sz="1500" b="1"/>
              <a:t>modernización parcial</a:t>
            </a:r>
            <a:r>
              <a:rPr lang="es-MX" sz="1500"/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s-MX" sz="1500"/>
              <a:t>Para aplicaciones críticas como la tienda online y los sistemas de analítica, se usarán contenedores o se moverán a soluciones serverless (por ejemplo, AWS Lambda para tareas específicas). Los sistemas de autenticación y almacenamiento de archivos pueden beneficiarse de una simple reubicación a instancias EC2 y S3, respectivamente.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s-MX" sz="1500"/>
              <a:t>Bases de Datos: La base de datos MySQL distribuida puede migrar a Amazon RDS para aprovechar la gestión automatizada, escalabilidad y mayor disponibilidad. Si se espera un crecimiento considerable, también podrías considerar Amazon Aurora.</a:t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8098475" y="1075591"/>
            <a:ext cx="3303482" cy="5148371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ESTRATEGIA DE MIGRACIÓN </a:t>
            </a:r>
            <a:endParaRPr/>
          </a:p>
        </p:txBody>
      </p:sp>
      <p:pic>
        <p:nvPicPr>
          <p:cNvPr id="187" name="Google Shape;187;p23" descr="Unveiling the Power of AWS: A Primer on Amazon Web Services and Its Key  Offering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2114" y="1510565"/>
            <a:ext cx="2636238" cy="19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 descr="Lift and Shift to AWS demystified | Addteq: The Top DevOps Tools &amp; Software  Team Product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2082" y="3751684"/>
            <a:ext cx="2656270" cy="205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24" descr="Infraestructura global de AWS - DEV Community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ARQUITECTURA EN AWS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 b="0" i="0" u="none" strike="noStrike"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b="1" i="0" u="none" strike="noStrike"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b="0" i="0" u="none" strike="noStrike"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b="1" i="0" u="none" strike="noStrike"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b="0" i="0" u="none" strike="noStrike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b="1" i="0" u="none" strike="noStrike"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4081275" y="764375"/>
            <a:ext cx="7425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Plan de implementación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685800" y="2952700"/>
            <a:ext cx="4554900" cy="3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Fase 1: Evaluación y Planeación (Mes 1-2)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Evaluación de la Infraestructura On-Premise: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Definición de la Arquitectura en AWS: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Estimación de Costos y Modelos de Precios: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s-MX" sz="1400" b="1">
                <a:latin typeface="Montserrat"/>
                <a:ea typeface="Montserrat"/>
                <a:cs typeface="Montserrat"/>
                <a:sym typeface="Montserrat"/>
              </a:rPr>
              <a:t>Plan de Seguridad y Cumplimiento: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500"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75" y="2057375"/>
            <a:ext cx="6518299" cy="39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Plan de implementación</a:t>
            </a:r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685800" y="3022850"/>
            <a:ext cx="5043600" cy="30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b="1">
                <a:latin typeface="Montserrat"/>
                <a:ea typeface="Montserrat"/>
                <a:cs typeface="Montserrat"/>
                <a:sym typeface="Montserrat"/>
              </a:rPr>
              <a:t>Fase 2: Preparación y Configuración (Mes 3-4)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1. Configuración de la Infraestructura AWS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2. Migración y Configuración de Bases de Datos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3. Configuración de Almacenamiento y Backups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500" b="1">
                <a:latin typeface="Montserrat"/>
                <a:ea typeface="Montserrat"/>
                <a:cs typeface="Montserrat"/>
                <a:sym typeface="Montserrat"/>
              </a:rPr>
              <a:t>4. Pruebas de Seguridad y Cumplimiento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600"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675" y="2327600"/>
            <a:ext cx="4789376" cy="3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Widescreen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Montserrat</vt:lpstr>
      <vt:lpstr>Estela de condensación</vt:lpstr>
      <vt:lpstr>Migración en la nube para empresa e-commerce</vt:lpstr>
      <vt:lpstr>SITUACIÓN ACTUAL</vt:lpstr>
      <vt:lpstr>INFRAESTRUCTURA ACTUAL</vt:lpstr>
      <vt:lpstr>EVALUANDO INFRAESTRUCTURA ACTUAL</vt:lpstr>
      <vt:lpstr>ESTRATEGIA DE MIGRACIÓN </vt:lpstr>
      <vt:lpstr>ARQUITECTURA EN AWS</vt:lpstr>
      <vt:lpstr>PowerPoint Presentation</vt:lpstr>
      <vt:lpstr>Plan de implementación</vt:lpstr>
      <vt:lpstr>Plan de implementación</vt:lpstr>
      <vt:lpstr>Plan de implementación </vt:lpstr>
      <vt:lpstr>Plan de implementación</vt:lpstr>
      <vt:lpstr>Costo de AWS = 19,606.20 USD ANUALES</vt:lpstr>
      <vt:lpstr>Costo de AWS = 19,606.20 USD ANUALES</vt:lpstr>
      <vt:lpstr>Servicios AWS</vt:lpstr>
      <vt:lpstr>Servicios AWS</vt:lpstr>
      <vt:lpstr>Servicios AWS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cesar fernando castro parada</cp:lastModifiedBy>
  <cp:revision>1</cp:revision>
  <dcterms:modified xsi:type="dcterms:W3CDTF">2024-09-12T23:34:02Z</dcterms:modified>
</cp:coreProperties>
</file>